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"/>
  </p:notesMasterIdLst>
  <p:handoutMasterIdLst>
    <p:handoutMasterId r:id="rId4"/>
  </p:handoutMasterIdLst>
  <p:sldIdLst>
    <p:sldId id="359" r:id="rId2"/>
  </p:sldIdLst>
  <p:sldSz cx="12192000" cy="9144000"/>
  <p:notesSz cx="9296400" cy="7010400"/>
  <p:custDataLst>
    <p:tags r:id="rId5"/>
  </p:custData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pyru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pyru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pyru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pyru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pyru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Papyru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Papyru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Papyru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Papyru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2E62"/>
    <a:srgbClr val="242F62"/>
    <a:srgbClr val="8CADAE"/>
    <a:srgbClr val="599CC6"/>
    <a:srgbClr val="F76500"/>
    <a:srgbClr val="9D0100"/>
    <a:srgbClr val="0E6BB4"/>
    <a:srgbClr val="0062AE"/>
    <a:srgbClr val="D5D655"/>
    <a:srgbClr val="8841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74" autoAdjust="0"/>
    <p:restoredTop sz="94629"/>
  </p:normalViewPr>
  <p:slideViewPr>
    <p:cSldViewPr>
      <p:cViewPr varScale="1">
        <p:scale>
          <a:sx n="55" d="100"/>
          <a:sy n="55" d="100"/>
        </p:scale>
        <p:origin x="1440" y="72"/>
      </p:cViewPr>
      <p:guideLst>
        <p:guide orient="horz" pos="2880"/>
        <p:guide pos="3840"/>
      </p:guideLst>
    </p:cSldViewPr>
  </p:slideViewPr>
  <p:outlineViewPr>
    <p:cViewPr>
      <p:scale>
        <a:sx n="33" d="100"/>
        <a:sy n="33" d="100"/>
      </p:scale>
      <p:origin x="0" y="804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bran.gomez\Desktop\Gibran\10.%20Analisis%20en%20General\COPARMEX\An&#225;lisis%20Denuncias%20y%20Observaciones%20Jur&#237;dic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cap="all" baseline="0">
                <a:solidFill>
                  <a:srgbClr val="0A2E62"/>
                </a:solidFill>
                <a:latin typeface="Barlow" panose="00000500000000000000" pitchFamily="2" charset="0"/>
                <a:ea typeface="+mn-ea"/>
                <a:cs typeface="+mn-cs"/>
              </a:defRPr>
            </a:pPr>
            <a:r>
              <a:rPr lang="es-MX" sz="2000">
                <a:solidFill>
                  <a:srgbClr val="0A2E62"/>
                </a:solidFill>
                <a:latin typeface="Barlow" panose="00000500000000000000" pitchFamily="2" charset="0"/>
              </a:rPr>
              <a:t>% de Investigaciones de denuncias y observaciones</a:t>
            </a:r>
            <a:r>
              <a:rPr lang="es-MX" sz="2000" baseline="0">
                <a:solidFill>
                  <a:srgbClr val="0A2E62"/>
                </a:solidFill>
                <a:latin typeface="Barlow" panose="00000500000000000000" pitchFamily="2" charset="0"/>
              </a:rPr>
              <a:t> coN SANCIÓN</a:t>
            </a:r>
            <a:endParaRPr lang="es-MX" sz="2000">
              <a:solidFill>
                <a:srgbClr val="0A2E62"/>
              </a:solidFill>
              <a:latin typeface="Barlow" panose="00000500000000000000" pitchFamily="2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cap="all" baseline="0">
              <a:solidFill>
                <a:srgbClr val="0A2E62"/>
              </a:solidFill>
              <a:latin typeface="Barlow" panose="00000500000000000000" pitchFamily="2" charset="0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3CD-4CF9-A169-E5080B93740B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3CD-4CF9-A169-E5080B93740B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63CD-4CF9-A169-E5080B93740B}"/>
              </c:ext>
            </c:extLst>
          </c:dPt>
          <c:dLbls>
            <c:dLbl>
              <c:idx val="0"/>
              <c:layout>
                <c:manualLayout>
                  <c:x val="6.9949494949494956E-2"/>
                  <c:y val="-4.978697447300291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700336700336702"/>
                      <c:h val="0.1271508379888268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63CD-4CF9-A169-E5080B93740B}"/>
                </c:ext>
              </c:extLst>
            </c:dLbl>
            <c:dLbl>
              <c:idx val="1"/>
              <c:layout>
                <c:manualLayout>
                  <c:x val="-1.3720538720538741E-2"/>
                  <c:y val="-4.978697447300383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746195551313661"/>
                      <c:h val="0.1795533658851302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63CD-4CF9-A169-E5080B93740B}"/>
                </c:ext>
              </c:extLst>
            </c:dLbl>
            <c:dLbl>
              <c:idx val="2"/>
              <c:layout>
                <c:manualLayout>
                  <c:x val="-1.2331673029507668E-2"/>
                  <c:y val="9.459524771890051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s-MX" sz="1800"/>
                      <a:t>Suspensión</a:t>
                    </a:r>
                    <a:r>
                      <a:rPr lang="es-MX" sz="1800" baseline="0"/>
                      <a:t> por la emergencia Sanitaria </a:t>
                    </a:r>
                    <a:fld id="{6B03090B-FD03-446F-89B4-55074022D288}" type="PERCENTAGE">
                      <a:rPr lang="es-MX" sz="1800" baseline="0"/>
                      <a:pPr>
                        <a:defRPr sz="1800" b="1" i="0" u="none" strike="noStrike" kern="1200" spc="0" baseline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[PORCENTAJE]</a:t>
                    </a:fld>
                    <a:endParaRPr lang="es-MX" sz="18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529487791298818"/>
                      <c:h val="0.2679534890540917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3CD-4CF9-A169-E5080B9374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'Quejas y denuncias'!$D$21:$D$23</c:f>
              <c:strCache>
                <c:ptCount val="3"/>
                <c:pt idx="0">
                  <c:v>Con Sanción</c:v>
                </c:pt>
                <c:pt idx="1">
                  <c:v>Sobreseimiento</c:v>
                </c:pt>
                <c:pt idx="2">
                  <c:v>Suspensión por la emergencia sanitaria)</c:v>
                </c:pt>
              </c:strCache>
            </c:strRef>
          </c:cat>
          <c:val>
            <c:numRef>
              <c:f>'Quejas y denuncias'!$E$21:$E$23</c:f>
              <c:numCache>
                <c:formatCode>General</c:formatCode>
                <c:ptCount val="3"/>
                <c:pt idx="0">
                  <c:v>3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3CD-4CF9-A169-E5080B93740B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860" cy="350990"/>
          </a:xfrm>
          <a:prstGeom prst="rect">
            <a:avLst/>
          </a:prstGeom>
        </p:spPr>
        <p:txBody>
          <a:bodyPr vert="horz" lIns="90416" tIns="45208" rIns="90416" bIns="45208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5265969" y="0"/>
            <a:ext cx="4028860" cy="350990"/>
          </a:xfrm>
          <a:prstGeom prst="rect">
            <a:avLst/>
          </a:prstGeom>
        </p:spPr>
        <p:txBody>
          <a:bodyPr vert="horz" lIns="90416" tIns="45208" rIns="90416" bIns="45208" rtlCol="0"/>
          <a:lstStyle>
            <a:lvl1pPr algn="r">
              <a:defRPr sz="1200"/>
            </a:lvl1pPr>
          </a:lstStyle>
          <a:p>
            <a:fld id="{22F740A9-580B-480F-ADBB-AC9E18D197EA}" type="datetimeFigureOut">
              <a:rPr lang="es-MX" smtClean="0"/>
              <a:t>13/06/2022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6659410"/>
            <a:ext cx="4028860" cy="350990"/>
          </a:xfrm>
          <a:prstGeom prst="rect">
            <a:avLst/>
          </a:prstGeom>
        </p:spPr>
        <p:txBody>
          <a:bodyPr vert="horz" lIns="90416" tIns="45208" rIns="90416" bIns="45208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5265969" y="6659410"/>
            <a:ext cx="4028860" cy="350990"/>
          </a:xfrm>
          <a:prstGeom prst="rect">
            <a:avLst/>
          </a:prstGeom>
        </p:spPr>
        <p:txBody>
          <a:bodyPr vert="horz" lIns="90416" tIns="45208" rIns="90416" bIns="45208" rtlCol="0" anchor="b"/>
          <a:lstStyle>
            <a:lvl1pPr algn="r">
              <a:defRPr sz="1200"/>
            </a:lvl1pPr>
          </a:lstStyle>
          <a:p>
            <a:fld id="{3C368DE4-7974-439E-AE8E-0A142EA65A8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811557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265739" y="0"/>
            <a:ext cx="4029075" cy="350838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r">
              <a:defRPr sz="1200"/>
            </a:lvl1pPr>
          </a:lstStyle>
          <a:p>
            <a:fld id="{66A78A8F-D237-4C3D-B3CC-186AF940A6E5}" type="datetimeFigureOut">
              <a:rPr lang="es-MX" smtClean="0"/>
              <a:t>13/06/2022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8" tIns="45714" rIns="91428" bIns="45714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30275" y="3373439"/>
            <a:ext cx="7435850" cy="2760662"/>
          </a:xfrm>
          <a:prstGeom prst="rect">
            <a:avLst/>
          </a:prstGeom>
        </p:spPr>
        <p:txBody>
          <a:bodyPr vert="horz" lIns="91428" tIns="45714" rIns="91428" bIns="45714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1" y="6659564"/>
            <a:ext cx="4029075" cy="350837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265739" y="6659564"/>
            <a:ext cx="4029075" cy="350837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r">
              <a:defRPr sz="1200"/>
            </a:lvl1pPr>
          </a:lstStyle>
          <a:p>
            <a:fld id="{165BB097-F078-4ED6-8BD1-0DB299C287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263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680" y="734954"/>
            <a:ext cx="12211817" cy="8409046"/>
          </a:xfrm>
          <a:prstGeom prst="rect">
            <a:avLst/>
          </a:prstGeom>
        </p:spPr>
      </p:pic>
      <p:sp>
        <p:nvSpPr>
          <p:cNvPr id="4" name="AutoShape 4"/>
          <p:cNvSpPr>
            <a:spLocks noChangeArrowheads="1"/>
          </p:cNvSpPr>
          <p:nvPr/>
        </p:nvSpPr>
        <p:spPr bwMode="white">
          <a:xfrm>
            <a:off x="1490133" y="1320800"/>
            <a:ext cx="6908800" cy="2540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s-MX" sz="2400">
              <a:latin typeface="Times New Roman" pitchFamily="18" charset="0"/>
            </a:endParaRP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551384" y="5470962"/>
            <a:ext cx="4625130" cy="172996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36000" rIns="0" bIns="0" numCol="1" anchor="ctr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>
                <a:solidFill>
                  <a:srgbClr val="0E6BB4"/>
                </a:solidFill>
              </a:defRPr>
            </a:lvl1pPr>
          </a:lstStyle>
          <a:p>
            <a:endParaRPr lang="es-MX" sz="2800" b="1" dirty="0">
              <a:solidFill>
                <a:srgbClr val="0062AE"/>
              </a:solidFill>
              <a:latin typeface="Panton" panose="00000500000000000000" pitchFamily="50" charset="0"/>
              <a:ea typeface="MS Mincho"/>
              <a:cs typeface="Times New Roman" panose="02020603050405020304" pitchFamily="18" charset="0"/>
            </a:endParaRP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-8062" y="2813615"/>
            <a:ext cx="10972800" cy="2540000"/>
          </a:xfrm>
          <a:prstGeom prst="roundRect">
            <a:avLst>
              <a:gd name="adj" fmla="val 50000"/>
            </a:avLst>
          </a:prstGeom>
          <a:noFill/>
          <a:ln>
            <a:round/>
            <a:headEnd/>
            <a:tailEnd/>
          </a:ln>
        </p:spPr>
        <p:txBody>
          <a:bodyPr anchor="b"/>
          <a:lstStyle>
            <a:lvl1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800">
                <a:solidFill>
                  <a:srgbClr val="242F62"/>
                </a:solidFill>
                <a:latin typeface="Panton Black" panose="00000A00000000000000" pitchFamily="50" charset="0"/>
              </a:defRPr>
            </a:lvl1pPr>
          </a:lstStyle>
          <a:p>
            <a:endParaRPr lang="es-MX" dirty="0"/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3251201" y="8331201"/>
            <a:ext cx="2841979" cy="63341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101601" y="8331201"/>
            <a:ext cx="784578" cy="65246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2600" b="1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BCFB020A-0D33-4DAF-AA15-BC6E530A666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8" name="Rectangle 21"/>
          <p:cNvSpPr>
            <a:spLocks noChangeArrowheads="1"/>
          </p:cNvSpPr>
          <p:nvPr userDrawn="1"/>
        </p:nvSpPr>
        <p:spPr bwMode="auto">
          <a:xfrm>
            <a:off x="6223001" y="3924300"/>
            <a:ext cx="5350933" cy="383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  <a:defRPr/>
            </a:pPr>
            <a:endParaRPr lang="es-MX" sz="280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0" name="Rectangle 18"/>
          <p:cNvSpPr>
            <a:spLocks noChangeArrowheads="1"/>
          </p:cNvSpPr>
          <p:nvPr userDrawn="1"/>
        </p:nvSpPr>
        <p:spPr bwMode="auto">
          <a:xfrm>
            <a:off x="4943872" y="7380312"/>
            <a:ext cx="266429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6000" b="1" dirty="0">
              <a:latin typeface="+mj-lt"/>
            </a:endParaRPr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 rotWithShape="1">
          <a:blip r:embed="rId3"/>
          <a:srcRect l="8302" t="33750" r="64580" b="43609"/>
          <a:stretch/>
        </p:blipFill>
        <p:spPr>
          <a:xfrm>
            <a:off x="133019" y="83528"/>
            <a:ext cx="5624855" cy="1320120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4018" y="0"/>
            <a:ext cx="1457982" cy="15476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90423" y="6400800"/>
            <a:ext cx="7315200" cy="7556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242F62"/>
                </a:solidFill>
                <a:latin typeface="Panton" panose="00000500000000000000" pitchFamily="50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90423" y="971599"/>
            <a:ext cx="7315200" cy="53323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90423" y="7156450"/>
            <a:ext cx="7315200" cy="107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242F62"/>
                </a:solidFill>
                <a:latin typeface="Panton" panose="00000500000000000000" pitchFamily="50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pic>
        <p:nvPicPr>
          <p:cNvPr id="6" name="Imagen 5"/>
          <p:cNvPicPr>
            <a:picLocks noChangeAspect="1"/>
          </p:cNvPicPr>
          <p:nvPr userDrawn="1"/>
        </p:nvPicPr>
        <p:blipFill rotWithShape="1">
          <a:blip r:embed="rId2"/>
          <a:srcRect l="8302" t="33750" r="64580" b="43609"/>
          <a:stretch/>
        </p:blipFill>
        <p:spPr>
          <a:xfrm>
            <a:off x="133020" y="83528"/>
            <a:ext cx="3783956" cy="888072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680" y="734954"/>
            <a:ext cx="12211817" cy="8409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271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48600"/>
            <a:ext cx="12192000" cy="83954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971599"/>
            <a:ext cx="10972800" cy="9191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133600"/>
            <a:ext cx="10972800" cy="6034088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1pPr>
            <a:lvl2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2pPr>
            <a:lvl3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3pPr>
            <a:lvl4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4pPr>
            <a:lvl5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pic>
        <p:nvPicPr>
          <p:cNvPr id="5" name="Imagen 4"/>
          <p:cNvPicPr>
            <a:picLocks noChangeAspect="1"/>
          </p:cNvPicPr>
          <p:nvPr userDrawn="1"/>
        </p:nvPicPr>
        <p:blipFill rotWithShape="1">
          <a:blip r:embed="rId3"/>
          <a:srcRect l="8302" t="33750" r="64580" b="43609"/>
          <a:stretch/>
        </p:blipFill>
        <p:spPr>
          <a:xfrm>
            <a:off x="133020" y="83528"/>
            <a:ext cx="3783956" cy="8880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48600"/>
            <a:ext cx="12192000" cy="8395400"/>
          </a:xfrm>
          <a:prstGeom prst="rect">
            <a:avLst/>
          </a:prstGeom>
        </p:spPr>
      </p:pic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971600"/>
            <a:ext cx="2743200" cy="7196089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971600"/>
            <a:ext cx="7958667" cy="7196089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1pPr>
            <a:lvl2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2pPr>
            <a:lvl3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3pPr>
            <a:lvl4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4pPr>
            <a:lvl5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pic>
        <p:nvPicPr>
          <p:cNvPr id="5" name="Imagen 4"/>
          <p:cNvPicPr>
            <a:picLocks noChangeAspect="1"/>
          </p:cNvPicPr>
          <p:nvPr userDrawn="1"/>
        </p:nvPicPr>
        <p:blipFill rotWithShape="1">
          <a:blip r:embed="rId3"/>
          <a:srcRect l="8302" t="33750" r="64580" b="43609"/>
          <a:stretch/>
        </p:blipFill>
        <p:spPr>
          <a:xfrm>
            <a:off x="133020" y="83528"/>
            <a:ext cx="3783956" cy="8880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juanj.perez\Downloads\logo-yucatan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79" y="139938"/>
            <a:ext cx="1651000" cy="184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870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48600"/>
            <a:ext cx="12192000" cy="83954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943587"/>
            <a:ext cx="10972800" cy="94712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" y="2133600"/>
            <a:ext cx="10972800" cy="60340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1pPr>
            <a:lvl2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2pPr>
            <a:lvl3pPr>
              <a:defRPr>
                <a:solidFill>
                  <a:srgbClr val="242F62"/>
                </a:solidFill>
              </a:defRPr>
            </a:lvl3pPr>
            <a:lvl4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4pPr>
            <a:lvl5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 userDrawn="1"/>
        </p:nvPicPr>
        <p:blipFill rotWithShape="1">
          <a:blip r:embed="rId3"/>
          <a:srcRect l="8302" t="33750" r="64580" b="43609"/>
          <a:stretch/>
        </p:blipFill>
        <p:spPr>
          <a:xfrm>
            <a:off x="133020" y="83528"/>
            <a:ext cx="3783956" cy="8880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680" y="734954"/>
            <a:ext cx="12211817" cy="8409046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2379" y="5875338"/>
            <a:ext cx="10363200" cy="18161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242F62"/>
                </a:solidFill>
                <a:latin typeface="Panton" panose="00000500000000000000" pitchFamily="50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2379" y="3875088"/>
            <a:ext cx="10363200" cy="20002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0E6BB4"/>
                </a:solidFill>
                <a:latin typeface="Panton" panose="00000500000000000000" pitchFamily="50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pic>
        <p:nvPicPr>
          <p:cNvPr id="5" name="Imagen 4"/>
          <p:cNvPicPr>
            <a:picLocks noChangeAspect="1"/>
          </p:cNvPicPr>
          <p:nvPr userDrawn="1"/>
        </p:nvPicPr>
        <p:blipFill rotWithShape="1">
          <a:blip r:embed="rId3"/>
          <a:srcRect l="8302" t="33750" r="64580" b="43609"/>
          <a:stretch/>
        </p:blipFill>
        <p:spPr>
          <a:xfrm>
            <a:off x="133019" y="83528"/>
            <a:ext cx="5624855" cy="13201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4018" y="0"/>
            <a:ext cx="1457982" cy="15476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48600"/>
            <a:ext cx="12192000" cy="83954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971599"/>
            <a:ext cx="10972800" cy="9191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2133600"/>
            <a:ext cx="5350933" cy="6034088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242F62"/>
                </a:solidFill>
                <a:latin typeface="Panton" panose="00000500000000000000" pitchFamily="50" charset="0"/>
              </a:defRPr>
            </a:lvl1pPr>
            <a:lvl2pPr>
              <a:defRPr sz="2400">
                <a:solidFill>
                  <a:srgbClr val="242F62"/>
                </a:solidFill>
                <a:latin typeface="Panton" panose="00000500000000000000" pitchFamily="50" charset="0"/>
              </a:defRPr>
            </a:lvl2pPr>
            <a:lvl3pPr>
              <a:defRPr sz="2000">
                <a:solidFill>
                  <a:srgbClr val="242F62"/>
                </a:solidFill>
                <a:latin typeface="Panton" panose="00000500000000000000" pitchFamily="50" charset="0"/>
              </a:defRPr>
            </a:lvl3pPr>
            <a:lvl4pPr>
              <a:defRPr sz="1800">
                <a:solidFill>
                  <a:srgbClr val="242F62"/>
                </a:solidFill>
                <a:latin typeface="Panton" panose="00000500000000000000" pitchFamily="50" charset="0"/>
              </a:defRPr>
            </a:lvl4pPr>
            <a:lvl5pPr>
              <a:defRPr sz="1800">
                <a:solidFill>
                  <a:srgbClr val="242F62"/>
                </a:solidFill>
                <a:latin typeface="Panton" panose="00000500000000000000" pitchFamily="50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231467" y="2133600"/>
            <a:ext cx="5350933" cy="6034088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242F62"/>
                </a:solidFill>
                <a:latin typeface="Panton" panose="00000500000000000000" pitchFamily="50" charset="0"/>
              </a:defRPr>
            </a:lvl1pPr>
            <a:lvl2pPr>
              <a:defRPr sz="2400">
                <a:solidFill>
                  <a:srgbClr val="242F62"/>
                </a:solidFill>
                <a:latin typeface="Panton" panose="00000500000000000000" pitchFamily="50" charset="0"/>
              </a:defRPr>
            </a:lvl2pPr>
            <a:lvl3pPr>
              <a:defRPr sz="2000">
                <a:solidFill>
                  <a:srgbClr val="242F62"/>
                </a:solidFill>
                <a:latin typeface="Panton" panose="00000500000000000000" pitchFamily="50" charset="0"/>
              </a:defRPr>
            </a:lvl3pPr>
            <a:lvl4pPr>
              <a:defRPr sz="1800">
                <a:solidFill>
                  <a:srgbClr val="242F62"/>
                </a:solidFill>
                <a:latin typeface="Panton" panose="00000500000000000000" pitchFamily="50" charset="0"/>
              </a:defRPr>
            </a:lvl4pPr>
            <a:lvl5pPr>
              <a:defRPr sz="1800">
                <a:solidFill>
                  <a:srgbClr val="242F62"/>
                </a:solidFill>
                <a:latin typeface="Panton" panose="00000500000000000000" pitchFamily="50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pic>
        <p:nvPicPr>
          <p:cNvPr id="6" name="Imagen 5"/>
          <p:cNvPicPr>
            <a:picLocks noChangeAspect="1"/>
          </p:cNvPicPr>
          <p:nvPr userDrawn="1"/>
        </p:nvPicPr>
        <p:blipFill rotWithShape="1">
          <a:blip r:embed="rId3"/>
          <a:srcRect l="8302" t="33750" r="64580" b="43609"/>
          <a:stretch/>
        </p:blipFill>
        <p:spPr>
          <a:xfrm>
            <a:off x="133020" y="83528"/>
            <a:ext cx="3783956" cy="8880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48600"/>
            <a:ext cx="12192000" cy="83954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971599"/>
            <a:ext cx="10972800" cy="9191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2046288"/>
            <a:ext cx="5387623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242F62"/>
                </a:solidFill>
                <a:latin typeface="Panton" panose="00000500000000000000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900364"/>
            <a:ext cx="5387623" cy="52673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242F62"/>
                </a:solidFill>
                <a:latin typeface="Panton" panose="00000500000000000000" pitchFamily="50" charset="0"/>
              </a:defRPr>
            </a:lvl1pPr>
            <a:lvl2pPr>
              <a:defRPr sz="2000">
                <a:solidFill>
                  <a:srgbClr val="242F62"/>
                </a:solidFill>
                <a:latin typeface="Panton" panose="00000500000000000000" pitchFamily="50" charset="0"/>
              </a:defRPr>
            </a:lvl2pPr>
            <a:lvl3pPr>
              <a:defRPr sz="1800">
                <a:solidFill>
                  <a:srgbClr val="242F62"/>
                </a:solidFill>
                <a:latin typeface="Panton" panose="00000500000000000000" pitchFamily="50" charset="0"/>
              </a:defRPr>
            </a:lvl3pPr>
            <a:lvl4pPr>
              <a:defRPr sz="1600">
                <a:solidFill>
                  <a:srgbClr val="242F62"/>
                </a:solidFill>
                <a:latin typeface="Panton" panose="00000500000000000000" pitchFamily="50" charset="0"/>
              </a:defRPr>
            </a:lvl4pPr>
            <a:lvl5pPr>
              <a:defRPr sz="1600">
                <a:solidFill>
                  <a:srgbClr val="242F62"/>
                </a:solidFill>
                <a:latin typeface="Panton" panose="00000500000000000000" pitchFamily="50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4780" y="2046288"/>
            <a:ext cx="5387621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242F62"/>
                </a:solidFill>
                <a:latin typeface="Panton" panose="00000500000000000000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4780" y="2900364"/>
            <a:ext cx="5387621" cy="52673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242F62"/>
                </a:solidFill>
                <a:latin typeface="Panton" panose="00000500000000000000" pitchFamily="50" charset="0"/>
              </a:defRPr>
            </a:lvl1pPr>
            <a:lvl2pPr>
              <a:defRPr sz="2000">
                <a:solidFill>
                  <a:srgbClr val="242F62"/>
                </a:solidFill>
                <a:latin typeface="Panton" panose="00000500000000000000" pitchFamily="50" charset="0"/>
              </a:defRPr>
            </a:lvl2pPr>
            <a:lvl3pPr>
              <a:defRPr sz="1800">
                <a:solidFill>
                  <a:srgbClr val="242F62"/>
                </a:solidFill>
                <a:latin typeface="Panton" panose="00000500000000000000" pitchFamily="50" charset="0"/>
              </a:defRPr>
            </a:lvl3pPr>
            <a:lvl4pPr>
              <a:defRPr sz="1600">
                <a:solidFill>
                  <a:srgbClr val="242F62"/>
                </a:solidFill>
                <a:latin typeface="Panton" panose="00000500000000000000" pitchFamily="50" charset="0"/>
              </a:defRPr>
            </a:lvl4pPr>
            <a:lvl5pPr>
              <a:defRPr sz="1600">
                <a:solidFill>
                  <a:srgbClr val="242F62"/>
                </a:solidFill>
                <a:latin typeface="Panton" panose="00000500000000000000" pitchFamily="50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3"/>
          <a:srcRect l="8302" t="33750" r="64580" b="43609"/>
          <a:stretch/>
        </p:blipFill>
        <p:spPr>
          <a:xfrm>
            <a:off x="133020" y="83528"/>
            <a:ext cx="3783956" cy="8880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971599"/>
            <a:ext cx="10972800" cy="9191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42F62"/>
                </a:solidFill>
                <a:latin typeface="Panton" panose="00000500000000000000" pitchFamily="50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pic>
        <p:nvPicPr>
          <p:cNvPr id="3" name="Imagen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48600"/>
            <a:ext cx="12192000" cy="8395400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 userDrawn="1"/>
        </p:nvPicPr>
        <p:blipFill rotWithShape="1">
          <a:blip r:embed="rId3"/>
          <a:srcRect l="8302" t="33750" r="64580" b="43609"/>
          <a:stretch/>
        </p:blipFill>
        <p:spPr>
          <a:xfrm>
            <a:off x="133020" y="83528"/>
            <a:ext cx="3783956" cy="8880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48600"/>
            <a:ext cx="12192000" cy="8395400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 userDrawn="1"/>
        </p:nvPicPr>
        <p:blipFill rotWithShape="1">
          <a:blip r:embed="rId3"/>
          <a:srcRect l="8302" t="33750" r="64580" b="43609"/>
          <a:stretch/>
        </p:blipFill>
        <p:spPr>
          <a:xfrm>
            <a:off x="133020" y="83528"/>
            <a:ext cx="3783956" cy="8880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48600"/>
            <a:ext cx="12192000" cy="83954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971600"/>
            <a:ext cx="4010379" cy="9413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242F62"/>
                </a:solidFill>
                <a:latin typeface="Panton" panose="00000500000000000000" pitchFamily="50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4" y="971600"/>
            <a:ext cx="6815666" cy="7196088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242F62"/>
                </a:solidFill>
                <a:latin typeface="Panton" panose="00000500000000000000" pitchFamily="50" charset="0"/>
              </a:defRPr>
            </a:lvl1pPr>
            <a:lvl2pPr>
              <a:defRPr sz="2800">
                <a:solidFill>
                  <a:srgbClr val="242F62"/>
                </a:solidFill>
                <a:latin typeface="Panton" panose="00000500000000000000" pitchFamily="50" charset="0"/>
              </a:defRPr>
            </a:lvl2pPr>
            <a:lvl3pPr>
              <a:defRPr sz="2400">
                <a:solidFill>
                  <a:srgbClr val="242F62"/>
                </a:solidFill>
                <a:latin typeface="Panton" panose="00000500000000000000" pitchFamily="50" charset="0"/>
              </a:defRPr>
            </a:lvl3pPr>
            <a:lvl4pPr>
              <a:defRPr sz="2000">
                <a:solidFill>
                  <a:srgbClr val="242F62"/>
                </a:solidFill>
                <a:latin typeface="Panton" panose="00000500000000000000" pitchFamily="50" charset="0"/>
              </a:defRPr>
            </a:lvl4pPr>
            <a:lvl5pPr>
              <a:defRPr sz="2000">
                <a:solidFill>
                  <a:srgbClr val="242F62"/>
                </a:solidFill>
                <a:latin typeface="Panton" panose="00000500000000000000" pitchFamily="50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1912938"/>
            <a:ext cx="4010379" cy="6254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242F62"/>
                </a:solidFill>
                <a:latin typeface="Panton" panose="00000500000000000000" pitchFamily="50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pic>
        <p:nvPicPr>
          <p:cNvPr id="6" name="Imagen 5"/>
          <p:cNvPicPr>
            <a:picLocks noChangeAspect="1"/>
          </p:cNvPicPr>
          <p:nvPr userDrawn="1"/>
        </p:nvPicPr>
        <p:blipFill rotWithShape="1">
          <a:blip r:embed="rId3"/>
          <a:srcRect l="8302" t="33750" r="64580" b="43609"/>
          <a:stretch/>
        </p:blipFill>
        <p:spPr>
          <a:xfrm>
            <a:off x="133020" y="83528"/>
            <a:ext cx="3783956" cy="8880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48600"/>
            <a:ext cx="12192000" cy="83954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90423" y="6400800"/>
            <a:ext cx="7315200" cy="7556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242F62"/>
                </a:solidFill>
                <a:latin typeface="Panton" panose="00000500000000000000" pitchFamily="50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90423" y="971599"/>
            <a:ext cx="7315200" cy="53323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90423" y="7156450"/>
            <a:ext cx="7315200" cy="107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242F62"/>
                </a:solidFill>
                <a:latin typeface="Panton" panose="00000500000000000000" pitchFamily="50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pic>
        <p:nvPicPr>
          <p:cNvPr id="6" name="Imagen 5"/>
          <p:cNvPicPr>
            <a:picLocks noChangeAspect="1"/>
          </p:cNvPicPr>
          <p:nvPr userDrawn="1"/>
        </p:nvPicPr>
        <p:blipFill rotWithShape="1">
          <a:blip r:embed="rId3"/>
          <a:srcRect l="8302" t="33750" r="64580" b="43609"/>
          <a:stretch/>
        </p:blipFill>
        <p:spPr>
          <a:xfrm>
            <a:off x="133020" y="83528"/>
            <a:ext cx="3783956" cy="888072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4" r:id="rId2"/>
    <p:sldLayoutId id="2147483683" r:id="rId3"/>
    <p:sldLayoutId id="2147483682" r:id="rId4"/>
    <p:sldLayoutId id="2147483681" r:id="rId5"/>
    <p:sldLayoutId id="2147483680" r:id="rId6"/>
    <p:sldLayoutId id="2147483679" r:id="rId7"/>
    <p:sldLayoutId id="2147483678" r:id="rId8"/>
    <p:sldLayoutId id="2147483677" r:id="rId9"/>
    <p:sldLayoutId id="2147483696" r:id="rId10"/>
    <p:sldLayoutId id="2147483676" r:id="rId11"/>
    <p:sldLayoutId id="2147483675" r:id="rId12"/>
    <p:sldLayoutId id="2147483697" r:id="rId1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609600" y="971599"/>
            <a:ext cx="10972800" cy="919113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>
            <a:noAutofit/>
          </a:bodyPr>
          <a:lstStyle/>
          <a:p>
            <a:r>
              <a:rPr lang="es-MX" sz="2400" dirty="0"/>
              <a:t>PROPORCIÓN DE INVESTIGACIONES PRODUCTO DE LAS OBSERVACIONES Y DENUNCIAS QUE TERMINARON CON SANCIÓN.</a:t>
            </a:r>
            <a:endParaRPr lang="es-MX" sz="2400" dirty="0">
              <a:latin typeface="Barlow" panose="00000500000000000000" pitchFamily="2" charset="0"/>
            </a:endParaRPr>
          </a:p>
        </p:txBody>
      </p:sp>
      <p:sp>
        <p:nvSpPr>
          <p:cNvPr id="4" name="Marcador de contenido 2"/>
          <p:cNvSpPr txBox="1">
            <a:spLocks/>
          </p:cNvSpPr>
          <p:nvPr/>
        </p:nvSpPr>
        <p:spPr>
          <a:xfrm>
            <a:off x="583744" y="2195736"/>
            <a:ext cx="10998656" cy="282575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None/>
            </a:pPr>
            <a:r>
              <a:rPr lang="es-MX" sz="2400" kern="0" dirty="0">
                <a:solidFill>
                  <a:srgbClr val="002060"/>
                </a:solidFill>
                <a:latin typeface="Barlow" panose="00000500000000000000" pitchFamily="2" charset="0"/>
              </a:rPr>
              <a:t>De los expedientes de investigación derivados de observaciones o denuncias que fueron turnados al área substanciadora, se concluyeron con sanción de servidores públicos un 60% de las investigaciones turnadas a la autoridad sustanciadora, la totalidad se integran de la siguiente manera: </a:t>
            </a:r>
          </a:p>
        </p:txBody>
      </p:sp>
      <p:graphicFrame>
        <p:nvGraphicFramePr>
          <p:cNvPr id="6" name="Gráfico 5"/>
          <p:cNvGraphicFramePr/>
          <p:nvPr>
            <p:extLst>
              <p:ext uri="{D42A27DB-BD31-4B8C-83A1-F6EECF244321}">
                <p14:modId xmlns:p14="http://schemas.microsoft.com/office/powerpoint/2010/main" val="3083512042"/>
              </p:ext>
            </p:extLst>
          </p:nvPr>
        </p:nvGraphicFramePr>
        <p:xfrm>
          <a:off x="2279576" y="3851920"/>
          <a:ext cx="8280920" cy="4452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ángulo 4"/>
          <p:cNvSpPr/>
          <p:nvPr/>
        </p:nvSpPr>
        <p:spPr>
          <a:xfrm>
            <a:off x="9380112" y="8036287"/>
            <a:ext cx="283656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ts val="12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es-MX" sz="1400" i="1" dirty="0">
                <a:solidFill>
                  <a:srgbClr val="0A2E62"/>
                </a:solidFill>
                <a:latin typeface="Barlow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Información al 31 de marzo 2020.</a:t>
            </a:r>
            <a:endParaRPr lang="es-MX" sz="1400" i="1" dirty="0">
              <a:solidFill>
                <a:srgbClr val="0A2E62"/>
              </a:solidFill>
              <a:effectLst/>
              <a:latin typeface="Barlow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3974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Diapositiva 1 - &amp;quot;Dirección de Auditoría&amp;#x0D;&amp;#x0A;al Sector Centralizado&amp;quot;&quot;/&gt;&lt;property id=&quot;20307&quot; value=&quot;256&quot;/&gt;&lt;/object&gt;&lt;object type=&quot;3&quot; unique_id=&quot;10004&quot;&gt;&lt;property id=&quot;20148&quot; value=&quot;5&quot;/&gt;&lt;property id=&quot;20300&quot; value=&quot;Diapositiva 2 - &amp;quot;Dirección de Auditoría&amp;#x0D;&amp;#x0A;al Sector Centralizado&amp;quot;&quot;/&gt;&lt;property id=&quot;20307&quot; value=&quot;258&quot;/&gt;&lt;/object&gt;&lt;object type=&quot;3&quot; unique_id=&quot;10005&quot;&gt;&lt;property id=&quot;20148&quot; value=&quot;5&quot;/&gt;&lt;property id=&quot;20300&quot; value=&quot;Diapositiva 3 - &amp;quot;Dirección de Auditoría&amp;#x0D;&amp;#x0A;al Sector Centralizado&amp;quot;&quot;/&gt;&lt;property id=&quot;20307&quot; value=&quot;259&quot;/&gt;&lt;/object&gt;&lt;object type=&quot;3&quot; unique_id=&quot;10006&quot;&gt;&lt;property id=&quot;20148&quot; value=&quot;5&quot;/&gt;&lt;property id=&quot;20300&quot; value=&quot;Diapositiva 4 - &amp;quot;Dirección de Auditoría&amp;#x0D;&amp;#x0A;al Sector Centralizado&amp;quot;&quot;/&gt;&lt;property id=&quot;20307&quot; value=&quot;260&quot;/&gt;&lt;/object&gt;&lt;object type=&quot;3&quot; unique_id=&quot;10007&quot;&gt;&lt;property id=&quot;20148&quot; value=&quot;5&quot;/&gt;&lt;property id=&quot;20300&quot; value=&quot;Diapositiva 5 - &amp;quot;Dirección de Auditoría&amp;#x0D;&amp;#x0A;al Sector Centralizado&amp;quot;&quot;/&gt;&lt;property id=&quot;20307&quot; value=&quot;261&quot;/&gt;&lt;/object&gt;&lt;object type=&quot;3&quot; unique_id=&quot;10008&quot;&gt;&lt;property id=&quot;20148&quot; value=&quot;5&quot;/&gt;&lt;property id=&quot;20300&quot; value=&quot;Diapositiva 6 - &amp;quot;Dirección de Auditoría&amp;#x0D;&amp;#x0A;al Sector Centralizado&amp;quot;&quot;/&gt;&lt;property id=&quot;20307&quot; value=&quot;262&quot;/&gt;&lt;/object&gt;&lt;object type=&quot;3&quot; unique_id=&quot;10009&quot;&gt;&lt;property id=&quot;20148&quot; value=&quot;5&quot;/&gt;&lt;property id=&quot;20300&quot; value=&quot;Diapositiva 7 - &amp;quot;Dirección de Auditoría&amp;#x0D;&amp;#x0A;al Sector Centralizado&amp;quot;&quot;/&gt;&lt;property id=&quot;20307&quot; value=&quot;263&quot;/&gt;&lt;/object&gt;&lt;object type=&quot;3&quot; unique_id=&quot;10010&quot;&gt;&lt;property id=&quot;20148&quot; value=&quot;5&quot;/&gt;&lt;property id=&quot;20300&quot; value=&quot;Diapositiva 8 - &amp;quot;Dirección de Auditoría&amp;#x0D;&amp;#x0A;al Sector Centralizado&amp;quot;&quot;/&gt;&lt;property id=&quot;20307&quot; value=&quot;264&quot;/&gt;&lt;/object&gt;&lt;/object&gt;&lt;object type=&quot;8&quot; unique_id=&quot;10020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Cápsulas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ápsula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ápsula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ápsula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ápsula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ápsula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ápsula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ápsula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ápsula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ápsula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ápsulas 9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0066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005C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16819</TotalTime>
  <Words>87</Words>
  <Application>Microsoft Office PowerPoint</Application>
  <PresentationFormat>Personalizado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0" baseType="lpstr">
      <vt:lpstr>Arial</vt:lpstr>
      <vt:lpstr>Barlow</vt:lpstr>
      <vt:lpstr>Calibri</vt:lpstr>
      <vt:lpstr>Panton</vt:lpstr>
      <vt:lpstr>Panton Black</vt:lpstr>
      <vt:lpstr>Papyrus</vt:lpstr>
      <vt:lpstr>Times New Roman</vt:lpstr>
      <vt:lpstr>Wingdings</vt:lpstr>
      <vt:lpstr>Cápsulas</vt:lpstr>
      <vt:lpstr>PROPORCIÓN DE INVESTIGACIONES PRODUCTO DE LAS OBSERVACIONES Y DENUNCIAS QUE TERMINARON CON SANCIÓN.</vt:lpstr>
    </vt:vector>
  </TitlesOfParts>
  <Company>Contraloría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Dirección de Auditoría al Sector Centralizado</dc:title>
  <dc:creator>user</dc:creator>
  <cp:lastModifiedBy>Carlos Antonio</cp:lastModifiedBy>
  <cp:revision>520</cp:revision>
  <cp:lastPrinted>2020-02-20T19:38:56Z</cp:lastPrinted>
  <dcterms:created xsi:type="dcterms:W3CDTF">2008-04-28T18:00:27Z</dcterms:created>
  <dcterms:modified xsi:type="dcterms:W3CDTF">2022-06-13T16:55:00Z</dcterms:modified>
</cp:coreProperties>
</file>